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1" r:id="rId1"/>
  </p:sldMasterIdLst>
  <p:sldIdLst>
    <p:sldId id="256" r:id="rId2"/>
    <p:sldId id="257" r:id="rId3"/>
    <p:sldId id="258" r:id="rId4"/>
    <p:sldId id="259" r:id="rId5"/>
    <p:sldId id="260" r:id="rId6"/>
    <p:sldId id="266" r:id="rId7"/>
    <p:sldId id="265" r:id="rId8"/>
    <p:sldId id="262" r:id="rId9"/>
    <p:sldId id="272" r:id="rId10"/>
    <p:sldId id="263" r:id="rId11"/>
    <p:sldId id="274" r:id="rId12"/>
    <p:sldId id="273" r:id="rId13"/>
    <p:sldId id="275" r:id="rId14"/>
    <p:sldId id="276" r:id="rId15"/>
    <p:sldId id="277" r:id="rId16"/>
    <p:sldId id="278" r:id="rId17"/>
    <p:sldId id="279" r:id="rId18"/>
    <p:sldId id="264" r:id="rId19"/>
    <p:sldId id="283" r:id="rId20"/>
    <p:sldId id="267" r:id="rId21"/>
    <p:sldId id="268" r:id="rId22"/>
    <p:sldId id="280" r:id="rId23"/>
    <p:sldId id="269" r:id="rId24"/>
    <p:sldId id="270" r:id="rId25"/>
    <p:sldId id="281"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57"/>
    <p:restoredTop sz="94646"/>
  </p:normalViewPr>
  <p:slideViewPr>
    <p:cSldViewPr snapToGrid="0" snapToObjects="1">
      <p:cViewPr>
        <p:scale>
          <a:sx n="139" d="100"/>
          <a:sy n="139" d="100"/>
        </p:scale>
        <p:origin x="1144" y="1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7/13/18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634769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4662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98713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2157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44645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5752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49912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544568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80278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2218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8867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86648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2600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949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7/13/18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8797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06000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259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7/13/18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96287323"/>
      </p:ext>
    </p:extLst>
  </p:cSld>
  <p:clrMap bg1="dk1" tx1="lt1" bg2="dk2" tx2="lt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92075-B7AE-D747-8470-C91E50362787}"/>
              </a:ext>
            </a:extLst>
          </p:cNvPr>
          <p:cNvSpPr>
            <a:spLocks noGrp="1"/>
          </p:cNvSpPr>
          <p:nvPr>
            <p:ph type="ctrTitle"/>
          </p:nvPr>
        </p:nvSpPr>
        <p:spPr/>
        <p:txBody>
          <a:bodyPr/>
          <a:lstStyle/>
          <a:p>
            <a:r>
              <a:rPr lang="en-US" dirty="0"/>
              <a:t>Real-time Localization, planning, and avoidance</a:t>
            </a:r>
          </a:p>
        </p:txBody>
      </p:sp>
      <p:sp>
        <p:nvSpPr>
          <p:cNvPr id="3" name="Subtitle 2">
            <a:extLst>
              <a:ext uri="{FF2B5EF4-FFF2-40B4-BE49-F238E27FC236}">
                <a16:creationId xmlns:a16="http://schemas.microsoft.com/office/drawing/2014/main" id="{02DB7A17-B7E0-4D47-8B3C-81C63811205E}"/>
              </a:ext>
            </a:extLst>
          </p:cNvPr>
          <p:cNvSpPr>
            <a:spLocks noGrp="1"/>
          </p:cNvSpPr>
          <p:nvPr>
            <p:ph type="subTitle" idx="1"/>
          </p:nvPr>
        </p:nvSpPr>
        <p:spPr/>
        <p:txBody>
          <a:bodyPr/>
          <a:lstStyle/>
          <a:p>
            <a:r>
              <a:rPr lang="en-US" dirty="0"/>
              <a:t>Anish Singhani</a:t>
            </a:r>
          </a:p>
        </p:txBody>
      </p:sp>
    </p:spTree>
    <p:extLst>
      <p:ext uri="{BB962C8B-B14F-4D97-AF65-F5344CB8AC3E}">
        <p14:creationId xmlns:p14="http://schemas.microsoft.com/office/powerpoint/2010/main" val="1229598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Obstacle Detection (Computer Vision)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131425" cy="5134708"/>
          </a:xfrm>
        </p:spPr>
        <p:txBody>
          <a:bodyPr anchor="t">
            <a:normAutofit/>
          </a:bodyPr>
          <a:lstStyle/>
          <a:p>
            <a:r>
              <a:rPr lang="en-US" sz="2800" dirty="0"/>
              <a:t>Obstacles are detected based on their size, shape, and contrast from the background color.</a:t>
            </a:r>
          </a:p>
          <a:p>
            <a:r>
              <a:rPr lang="en-US" sz="2800" dirty="0"/>
              <a:t>This is done with a 7 step pipeline which uses the image to compute a 4-point rectangle representing each obstacle</a:t>
            </a:r>
          </a:p>
          <a:p>
            <a:r>
              <a:rPr lang="en-US" sz="2800" dirty="0"/>
              <a:t>Points accurately represent the obstacle, unlike a bounding box which may have a lot of margin</a:t>
            </a:r>
            <a:endParaRPr lang="en-US" sz="2600" dirty="0"/>
          </a:p>
          <a:p>
            <a:endParaRPr lang="en-US" sz="2800" dirty="0"/>
          </a:p>
        </p:txBody>
      </p:sp>
    </p:spTree>
    <p:extLst>
      <p:ext uri="{BB962C8B-B14F-4D97-AF65-F5344CB8AC3E}">
        <p14:creationId xmlns:p14="http://schemas.microsoft.com/office/powerpoint/2010/main" val="188215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Obstacle Detection (Computer Vision)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5997388"/>
            <a:ext cx="10131425" cy="508920"/>
          </a:xfrm>
        </p:spPr>
        <p:txBody>
          <a:bodyPr anchor="t">
            <a:normAutofit lnSpcReduction="10000"/>
          </a:bodyPr>
          <a:lstStyle/>
          <a:p>
            <a:pPr marL="0" indent="0" algn="ctr">
              <a:buNone/>
            </a:pPr>
            <a:r>
              <a:rPr lang="en-US" sz="2800" dirty="0"/>
              <a:t>Source Image</a:t>
            </a:r>
          </a:p>
        </p:txBody>
      </p:sp>
      <p:pic>
        <p:nvPicPr>
          <p:cNvPr id="7" name="Picture 6">
            <a:extLst>
              <a:ext uri="{FF2B5EF4-FFF2-40B4-BE49-F238E27FC236}">
                <a16:creationId xmlns:a16="http://schemas.microsoft.com/office/drawing/2014/main" id="{0C07C084-FCE5-EF42-B78F-D81D1B00BF94}"/>
              </a:ext>
            </a:extLst>
          </p:cNvPr>
          <p:cNvPicPr>
            <a:picLocks noChangeAspect="1"/>
          </p:cNvPicPr>
          <p:nvPr/>
        </p:nvPicPr>
        <p:blipFill>
          <a:blip r:embed="rId2"/>
          <a:stretch>
            <a:fillRect/>
          </a:stretch>
        </p:blipFill>
        <p:spPr>
          <a:xfrm>
            <a:off x="1623219" y="1160068"/>
            <a:ext cx="8256587" cy="4644330"/>
          </a:xfrm>
          <a:prstGeom prst="rect">
            <a:avLst/>
          </a:prstGeom>
        </p:spPr>
      </p:pic>
    </p:spTree>
    <p:extLst>
      <p:ext uri="{BB962C8B-B14F-4D97-AF65-F5344CB8AC3E}">
        <p14:creationId xmlns:p14="http://schemas.microsoft.com/office/powerpoint/2010/main" val="2304654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Obstacle Detection (Computer Vision)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5997388"/>
            <a:ext cx="10131425" cy="508920"/>
          </a:xfrm>
        </p:spPr>
        <p:txBody>
          <a:bodyPr anchor="t">
            <a:normAutofit lnSpcReduction="10000"/>
          </a:bodyPr>
          <a:lstStyle/>
          <a:p>
            <a:pPr marL="0" indent="0" algn="ctr">
              <a:buNone/>
            </a:pPr>
            <a:r>
              <a:rPr lang="en-US" sz="2800" dirty="0"/>
              <a:t>Saturation Channel from HSV</a:t>
            </a:r>
          </a:p>
        </p:txBody>
      </p:sp>
      <p:pic>
        <p:nvPicPr>
          <p:cNvPr id="7" name="Picture 6">
            <a:extLst>
              <a:ext uri="{FF2B5EF4-FFF2-40B4-BE49-F238E27FC236}">
                <a16:creationId xmlns:a16="http://schemas.microsoft.com/office/drawing/2014/main" id="{0C07C084-FCE5-EF42-B78F-D81D1B00BF94}"/>
              </a:ext>
            </a:extLst>
          </p:cNvPr>
          <p:cNvPicPr>
            <a:picLocks noChangeAspect="1"/>
          </p:cNvPicPr>
          <p:nvPr/>
        </p:nvPicPr>
        <p:blipFill>
          <a:blip r:embed="rId2"/>
          <a:stretch>
            <a:fillRect/>
          </a:stretch>
        </p:blipFill>
        <p:spPr>
          <a:xfrm>
            <a:off x="1623219" y="1160068"/>
            <a:ext cx="8256586" cy="4644330"/>
          </a:xfrm>
          <a:prstGeom prst="rect">
            <a:avLst/>
          </a:prstGeom>
        </p:spPr>
      </p:pic>
    </p:spTree>
    <p:extLst>
      <p:ext uri="{BB962C8B-B14F-4D97-AF65-F5344CB8AC3E}">
        <p14:creationId xmlns:p14="http://schemas.microsoft.com/office/powerpoint/2010/main" val="404965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Obstacle Detection (Computer Vision)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5997388"/>
            <a:ext cx="10131425" cy="508920"/>
          </a:xfrm>
        </p:spPr>
        <p:txBody>
          <a:bodyPr anchor="t">
            <a:normAutofit lnSpcReduction="10000"/>
          </a:bodyPr>
          <a:lstStyle/>
          <a:p>
            <a:pPr marL="0" indent="0" algn="ctr">
              <a:buNone/>
            </a:pPr>
            <a:r>
              <a:rPr lang="en-US" sz="2800" dirty="0"/>
              <a:t>Thresholding (outputs binary image)</a:t>
            </a:r>
          </a:p>
        </p:txBody>
      </p:sp>
      <p:pic>
        <p:nvPicPr>
          <p:cNvPr id="7" name="Picture 6">
            <a:extLst>
              <a:ext uri="{FF2B5EF4-FFF2-40B4-BE49-F238E27FC236}">
                <a16:creationId xmlns:a16="http://schemas.microsoft.com/office/drawing/2014/main" id="{0C07C084-FCE5-EF42-B78F-D81D1B00BF94}"/>
              </a:ext>
            </a:extLst>
          </p:cNvPr>
          <p:cNvPicPr>
            <a:picLocks noChangeAspect="1"/>
          </p:cNvPicPr>
          <p:nvPr/>
        </p:nvPicPr>
        <p:blipFill>
          <a:blip r:embed="rId2"/>
          <a:stretch>
            <a:fillRect/>
          </a:stretch>
        </p:blipFill>
        <p:spPr>
          <a:xfrm>
            <a:off x="1623219" y="1160068"/>
            <a:ext cx="8256586" cy="4644330"/>
          </a:xfrm>
          <a:prstGeom prst="rect">
            <a:avLst/>
          </a:prstGeom>
        </p:spPr>
      </p:pic>
    </p:spTree>
    <p:extLst>
      <p:ext uri="{BB962C8B-B14F-4D97-AF65-F5344CB8AC3E}">
        <p14:creationId xmlns:p14="http://schemas.microsoft.com/office/powerpoint/2010/main" val="71154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Obstacle Detection (Computer Vision)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5997388"/>
            <a:ext cx="10131425" cy="508920"/>
          </a:xfrm>
        </p:spPr>
        <p:txBody>
          <a:bodyPr anchor="t">
            <a:normAutofit lnSpcReduction="10000"/>
          </a:bodyPr>
          <a:lstStyle/>
          <a:p>
            <a:pPr marL="0" indent="0" algn="ctr">
              <a:buNone/>
            </a:pPr>
            <a:r>
              <a:rPr lang="en-US" sz="2800" dirty="0"/>
              <a:t>Contour Detection (all possible contours)</a:t>
            </a:r>
          </a:p>
        </p:txBody>
      </p:sp>
      <p:pic>
        <p:nvPicPr>
          <p:cNvPr id="7" name="Picture 6">
            <a:extLst>
              <a:ext uri="{FF2B5EF4-FFF2-40B4-BE49-F238E27FC236}">
                <a16:creationId xmlns:a16="http://schemas.microsoft.com/office/drawing/2014/main" id="{0C07C084-FCE5-EF42-B78F-D81D1B00BF94}"/>
              </a:ext>
            </a:extLst>
          </p:cNvPr>
          <p:cNvPicPr>
            <a:picLocks noChangeAspect="1"/>
          </p:cNvPicPr>
          <p:nvPr/>
        </p:nvPicPr>
        <p:blipFill>
          <a:blip r:embed="rId2"/>
          <a:stretch>
            <a:fillRect/>
          </a:stretch>
        </p:blipFill>
        <p:spPr>
          <a:xfrm>
            <a:off x="1623219" y="1160068"/>
            <a:ext cx="8256586" cy="4644330"/>
          </a:xfrm>
          <a:prstGeom prst="rect">
            <a:avLst/>
          </a:prstGeom>
        </p:spPr>
      </p:pic>
    </p:spTree>
    <p:extLst>
      <p:ext uri="{BB962C8B-B14F-4D97-AF65-F5344CB8AC3E}">
        <p14:creationId xmlns:p14="http://schemas.microsoft.com/office/powerpoint/2010/main" val="283155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Obstacle Detection (Computer Vision)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5997388"/>
            <a:ext cx="10131425" cy="508920"/>
          </a:xfrm>
        </p:spPr>
        <p:txBody>
          <a:bodyPr anchor="t">
            <a:normAutofit lnSpcReduction="10000"/>
          </a:bodyPr>
          <a:lstStyle/>
          <a:p>
            <a:pPr marL="0" indent="0" algn="ctr">
              <a:buNone/>
            </a:pPr>
            <a:r>
              <a:rPr lang="en-US" sz="2800" dirty="0"/>
              <a:t>Contour Size Filtering</a:t>
            </a:r>
          </a:p>
        </p:txBody>
      </p:sp>
      <p:pic>
        <p:nvPicPr>
          <p:cNvPr id="7" name="Picture 6">
            <a:extLst>
              <a:ext uri="{FF2B5EF4-FFF2-40B4-BE49-F238E27FC236}">
                <a16:creationId xmlns:a16="http://schemas.microsoft.com/office/drawing/2014/main" id="{0C07C084-FCE5-EF42-B78F-D81D1B00BF94}"/>
              </a:ext>
            </a:extLst>
          </p:cNvPr>
          <p:cNvPicPr>
            <a:picLocks noChangeAspect="1"/>
          </p:cNvPicPr>
          <p:nvPr/>
        </p:nvPicPr>
        <p:blipFill>
          <a:blip r:embed="rId2"/>
          <a:stretch>
            <a:fillRect/>
          </a:stretch>
        </p:blipFill>
        <p:spPr>
          <a:xfrm>
            <a:off x="1623219" y="1160068"/>
            <a:ext cx="8256586" cy="4644330"/>
          </a:xfrm>
          <a:prstGeom prst="rect">
            <a:avLst/>
          </a:prstGeom>
        </p:spPr>
      </p:pic>
    </p:spTree>
    <p:extLst>
      <p:ext uri="{BB962C8B-B14F-4D97-AF65-F5344CB8AC3E}">
        <p14:creationId xmlns:p14="http://schemas.microsoft.com/office/powerpoint/2010/main" val="2502191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Obstacle Detection (Computer Vision)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5997388"/>
            <a:ext cx="10131425" cy="508920"/>
          </a:xfrm>
        </p:spPr>
        <p:txBody>
          <a:bodyPr anchor="t">
            <a:normAutofit lnSpcReduction="10000"/>
          </a:bodyPr>
          <a:lstStyle/>
          <a:p>
            <a:pPr marL="0" indent="0" algn="ctr">
              <a:buNone/>
            </a:pPr>
            <a:r>
              <a:rPr lang="en-US" sz="2800" dirty="0"/>
              <a:t>Contour Solidity (Shape) Filtering</a:t>
            </a:r>
          </a:p>
        </p:txBody>
      </p:sp>
      <p:pic>
        <p:nvPicPr>
          <p:cNvPr id="7" name="Picture 6">
            <a:extLst>
              <a:ext uri="{FF2B5EF4-FFF2-40B4-BE49-F238E27FC236}">
                <a16:creationId xmlns:a16="http://schemas.microsoft.com/office/drawing/2014/main" id="{0C07C084-FCE5-EF42-B78F-D81D1B00BF94}"/>
              </a:ext>
            </a:extLst>
          </p:cNvPr>
          <p:cNvPicPr>
            <a:picLocks noChangeAspect="1"/>
          </p:cNvPicPr>
          <p:nvPr/>
        </p:nvPicPr>
        <p:blipFill>
          <a:blip r:embed="rId2"/>
          <a:stretch>
            <a:fillRect/>
          </a:stretch>
        </p:blipFill>
        <p:spPr>
          <a:xfrm>
            <a:off x="1623219" y="1160068"/>
            <a:ext cx="8256586" cy="4644330"/>
          </a:xfrm>
          <a:prstGeom prst="rect">
            <a:avLst/>
          </a:prstGeom>
        </p:spPr>
      </p:pic>
    </p:spTree>
    <p:extLst>
      <p:ext uri="{BB962C8B-B14F-4D97-AF65-F5344CB8AC3E}">
        <p14:creationId xmlns:p14="http://schemas.microsoft.com/office/powerpoint/2010/main" val="220465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Obstacle Detection (Computer Vision)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5997388"/>
            <a:ext cx="10131425" cy="508920"/>
          </a:xfrm>
        </p:spPr>
        <p:txBody>
          <a:bodyPr anchor="t">
            <a:normAutofit lnSpcReduction="10000"/>
          </a:bodyPr>
          <a:lstStyle/>
          <a:p>
            <a:pPr marL="0" indent="0" algn="ctr">
              <a:buNone/>
            </a:pPr>
            <a:r>
              <a:rPr lang="en-US" sz="2800" dirty="0"/>
              <a:t>Contour Simplification to Rectangle</a:t>
            </a:r>
          </a:p>
        </p:txBody>
      </p:sp>
      <p:pic>
        <p:nvPicPr>
          <p:cNvPr id="7" name="Picture 6">
            <a:extLst>
              <a:ext uri="{FF2B5EF4-FFF2-40B4-BE49-F238E27FC236}">
                <a16:creationId xmlns:a16="http://schemas.microsoft.com/office/drawing/2014/main" id="{0C07C084-FCE5-EF42-B78F-D81D1B00BF94}"/>
              </a:ext>
            </a:extLst>
          </p:cNvPr>
          <p:cNvPicPr>
            <a:picLocks noChangeAspect="1"/>
          </p:cNvPicPr>
          <p:nvPr/>
        </p:nvPicPr>
        <p:blipFill>
          <a:blip r:embed="rId2"/>
          <a:stretch>
            <a:fillRect/>
          </a:stretch>
        </p:blipFill>
        <p:spPr>
          <a:xfrm>
            <a:off x="1623219" y="1160068"/>
            <a:ext cx="8256586" cy="4644330"/>
          </a:xfrm>
          <a:prstGeom prst="rect">
            <a:avLst/>
          </a:prstGeom>
        </p:spPr>
      </p:pic>
    </p:spTree>
    <p:extLst>
      <p:ext uri="{BB962C8B-B14F-4D97-AF65-F5344CB8AC3E}">
        <p14:creationId xmlns:p14="http://schemas.microsoft.com/office/powerpoint/2010/main" val="1642982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Neural Network Obstacle Detection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599"/>
            <a:ext cx="6510453" cy="5378605"/>
          </a:xfrm>
        </p:spPr>
        <p:txBody>
          <a:bodyPr anchor="t">
            <a:normAutofit/>
          </a:bodyPr>
          <a:lstStyle/>
          <a:p>
            <a:r>
              <a:rPr lang="en-US" sz="2800" dirty="0"/>
              <a:t>YOLO is a neural network architecture used for training object detection </a:t>
            </a:r>
          </a:p>
          <a:p>
            <a:r>
              <a:rPr lang="en-US" sz="2800" dirty="0"/>
              <a:t>Runs on an image and outputs a set of bounding boxes and probabilities for potential obstacles</a:t>
            </a:r>
          </a:p>
          <a:p>
            <a:r>
              <a:rPr lang="en-US" sz="2800" dirty="0"/>
              <a:t>Trained on a dataset of about 200 images with obstacles labelled with bounding boxes</a:t>
            </a:r>
          </a:p>
          <a:p>
            <a:r>
              <a:rPr lang="en-US" sz="2800" dirty="0"/>
              <a:t>Need to add masks or segmentation within bounding box for accurate obstacle shape</a:t>
            </a:r>
          </a:p>
        </p:txBody>
      </p:sp>
      <p:pic>
        <p:nvPicPr>
          <p:cNvPr id="7" name="Picture 6">
            <a:extLst>
              <a:ext uri="{FF2B5EF4-FFF2-40B4-BE49-F238E27FC236}">
                <a16:creationId xmlns:a16="http://schemas.microsoft.com/office/drawing/2014/main" id="{C459A02A-89E0-8441-9650-2F173CE69DED}"/>
              </a:ext>
            </a:extLst>
          </p:cNvPr>
          <p:cNvPicPr>
            <a:picLocks noChangeAspect="1"/>
          </p:cNvPicPr>
          <p:nvPr/>
        </p:nvPicPr>
        <p:blipFill>
          <a:blip r:embed="rId2"/>
          <a:stretch>
            <a:fillRect/>
          </a:stretch>
        </p:blipFill>
        <p:spPr>
          <a:xfrm>
            <a:off x="7196254" y="1045945"/>
            <a:ext cx="4715726" cy="2652596"/>
          </a:xfrm>
          <a:prstGeom prst="rect">
            <a:avLst/>
          </a:prstGeom>
        </p:spPr>
      </p:pic>
      <p:pic>
        <p:nvPicPr>
          <p:cNvPr id="9" name="Picture 8">
            <a:extLst>
              <a:ext uri="{FF2B5EF4-FFF2-40B4-BE49-F238E27FC236}">
                <a16:creationId xmlns:a16="http://schemas.microsoft.com/office/drawing/2014/main" id="{9AED2CED-8B4B-194D-BF87-CB1AE80EE7F4}"/>
              </a:ext>
            </a:extLst>
          </p:cNvPr>
          <p:cNvPicPr>
            <a:picLocks noChangeAspect="1"/>
          </p:cNvPicPr>
          <p:nvPr/>
        </p:nvPicPr>
        <p:blipFill>
          <a:blip r:embed="rId3"/>
          <a:stretch>
            <a:fillRect/>
          </a:stretch>
        </p:blipFill>
        <p:spPr>
          <a:xfrm>
            <a:off x="7196254" y="3776126"/>
            <a:ext cx="4715727" cy="2652596"/>
          </a:xfrm>
          <a:prstGeom prst="rect">
            <a:avLst/>
          </a:prstGeom>
        </p:spPr>
      </p:pic>
    </p:spTree>
    <p:extLst>
      <p:ext uri="{BB962C8B-B14F-4D97-AF65-F5344CB8AC3E}">
        <p14:creationId xmlns:p14="http://schemas.microsoft.com/office/powerpoint/2010/main" val="33236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Neural Network Obstacle Detection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599"/>
            <a:ext cx="11224646" cy="5378605"/>
          </a:xfrm>
        </p:spPr>
        <p:txBody>
          <a:bodyPr anchor="t">
            <a:normAutofit/>
          </a:bodyPr>
          <a:lstStyle/>
          <a:p>
            <a:r>
              <a:rPr lang="en-US" sz="2800" dirty="0"/>
              <a:t>YOLO Network uses a series of 24 convolutional layers and 2 fully-connected layers</a:t>
            </a:r>
          </a:p>
        </p:txBody>
      </p:sp>
      <p:pic>
        <p:nvPicPr>
          <p:cNvPr id="5" name="Picture 4">
            <a:extLst>
              <a:ext uri="{FF2B5EF4-FFF2-40B4-BE49-F238E27FC236}">
                <a16:creationId xmlns:a16="http://schemas.microsoft.com/office/drawing/2014/main" id="{9C583B4D-5413-1449-8FAC-A38A4FD62964}"/>
              </a:ext>
            </a:extLst>
          </p:cNvPr>
          <p:cNvPicPr>
            <a:picLocks noChangeAspect="1"/>
          </p:cNvPicPr>
          <p:nvPr/>
        </p:nvPicPr>
        <p:blipFill>
          <a:blip r:embed="rId2"/>
          <a:stretch>
            <a:fillRect/>
          </a:stretch>
        </p:blipFill>
        <p:spPr>
          <a:xfrm>
            <a:off x="1892030" y="2417833"/>
            <a:ext cx="7718962" cy="3095976"/>
          </a:xfrm>
          <a:prstGeom prst="rect">
            <a:avLst/>
          </a:prstGeom>
        </p:spPr>
      </p:pic>
      <p:pic>
        <p:nvPicPr>
          <p:cNvPr id="8" name="Picture 7">
            <a:extLst>
              <a:ext uri="{FF2B5EF4-FFF2-40B4-BE49-F238E27FC236}">
                <a16:creationId xmlns:a16="http://schemas.microsoft.com/office/drawing/2014/main" id="{5D496B7C-3D78-4E4F-AB05-CE5AD902E0F0}"/>
              </a:ext>
            </a:extLst>
          </p:cNvPr>
          <p:cNvPicPr>
            <a:picLocks noChangeAspect="1"/>
          </p:cNvPicPr>
          <p:nvPr/>
        </p:nvPicPr>
        <p:blipFill>
          <a:blip r:embed="rId3"/>
          <a:stretch>
            <a:fillRect/>
          </a:stretch>
        </p:blipFill>
        <p:spPr>
          <a:xfrm>
            <a:off x="2864804" y="5663277"/>
            <a:ext cx="5773415" cy="1086927"/>
          </a:xfrm>
          <a:prstGeom prst="rect">
            <a:avLst/>
          </a:prstGeom>
        </p:spPr>
      </p:pic>
    </p:spTree>
    <p:extLst>
      <p:ext uri="{BB962C8B-B14F-4D97-AF65-F5344CB8AC3E}">
        <p14:creationId xmlns:p14="http://schemas.microsoft.com/office/powerpoint/2010/main" val="1664799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Problem Statement</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131425" cy="5134708"/>
          </a:xfrm>
        </p:spPr>
        <p:txBody>
          <a:bodyPr anchor="t">
            <a:normAutofit/>
          </a:bodyPr>
          <a:lstStyle/>
          <a:p>
            <a:r>
              <a:rPr lang="en-US" sz="2800" dirty="0"/>
              <a:t>The goal of this project is to create a complete navigation and obstacle avoidance stack that runs on the Hamster robot.</a:t>
            </a:r>
          </a:p>
          <a:p>
            <a:r>
              <a:rPr lang="en-US" sz="2800" dirty="0"/>
              <a:t>The final result of this project is a system which can track the Hamster’s position, detect obstacles, generate a path, and follow the path to guide the Hamster to travel from it’s starting location to it’s destination (which is selected by the user).</a:t>
            </a:r>
          </a:p>
          <a:p>
            <a:r>
              <a:rPr lang="en-US" sz="2800" dirty="0"/>
              <a:t>The entire system is very easy to visualize and debug, as almost all steps of the process are shown in a GUI rendered to the user’s screen</a:t>
            </a:r>
          </a:p>
          <a:p>
            <a:pPr marL="0" indent="0">
              <a:buNone/>
            </a:pPr>
            <a:endParaRPr lang="en-US" sz="2800" dirty="0"/>
          </a:p>
        </p:txBody>
      </p:sp>
    </p:spTree>
    <p:extLst>
      <p:ext uri="{BB962C8B-B14F-4D97-AF65-F5344CB8AC3E}">
        <p14:creationId xmlns:p14="http://schemas.microsoft.com/office/powerpoint/2010/main" val="415428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Configuration Space</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131425" cy="5134708"/>
          </a:xfrm>
        </p:spPr>
        <p:txBody>
          <a:bodyPr anchor="t">
            <a:normAutofit/>
          </a:bodyPr>
          <a:lstStyle/>
          <a:p>
            <a:r>
              <a:rPr lang="en-US" sz="2800" dirty="0"/>
              <a:t>Robot is modelled as its circumscribed circle to make the creation of the configuration space simpler</a:t>
            </a:r>
          </a:p>
          <a:p>
            <a:r>
              <a:rPr lang="en-US" sz="2800" dirty="0"/>
              <a:t>Configuration space is created by expanding each obstacle outward by increasing the length of the vector from the obstacle center to each corner.</a:t>
            </a:r>
          </a:p>
          <a:p>
            <a:endParaRPr lang="en-US" sz="2800" dirty="0"/>
          </a:p>
        </p:txBody>
      </p:sp>
      <p:pic>
        <p:nvPicPr>
          <p:cNvPr id="5" name="Picture 4">
            <a:extLst>
              <a:ext uri="{FF2B5EF4-FFF2-40B4-BE49-F238E27FC236}">
                <a16:creationId xmlns:a16="http://schemas.microsoft.com/office/drawing/2014/main" id="{02828A7C-3785-9548-A436-C06670642D39}"/>
              </a:ext>
            </a:extLst>
          </p:cNvPr>
          <p:cNvPicPr>
            <a:picLocks noChangeAspect="1"/>
          </p:cNvPicPr>
          <p:nvPr/>
        </p:nvPicPr>
        <p:blipFill rotWithShape="1">
          <a:blip r:embed="rId2"/>
          <a:srcRect l="13723" t="3609" r="14430" b="4800"/>
          <a:stretch/>
        </p:blipFill>
        <p:spPr>
          <a:xfrm>
            <a:off x="5116607" y="3275274"/>
            <a:ext cx="4713194" cy="3378954"/>
          </a:xfrm>
          <a:prstGeom prst="rect">
            <a:avLst/>
          </a:prstGeom>
        </p:spPr>
      </p:pic>
    </p:spTree>
    <p:extLst>
      <p:ext uri="{BB962C8B-B14F-4D97-AF65-F5344CB8AC3E}">
        <p14:creationId xmlns:p14="http://schemas.microsoft.com/office/powerpoint/2010/main" val="20422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Roadmap Creation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744199" cy="5134708"/>
          </a:xfrm>
        </p:spPr>
        <p:txBody>
          <a:bodyPr anchor="t">
            <a:normAutofit/>
          </a:bodyPr>
          <a:lstStyle/>
          <a:p>
            <a:r>
              <a:rPr lang="en-US" sz="2800" dirty="0"/>
              <a:t>Obstacles must be converted to nodes / edges for graph search algorithms (Dijkstra’s algorithm)</a:t>
            </a:r>
          </a:p>
          <a:p>
            <a:r>
              <a:rPr lang="en-US" sz="2800" dirty="0"/>
              <a:t>Visibility graph created by using obstacle corners as nodes</a:t>
            </a:r>
          </a:p>
          <a:p>
            <a:r>
              <a:rPr lang="en-US" sz="2800" dirty="0"/>
              <a:t>Straight lines connect nodes to other nodes which they can access</a:t>
            </a:r>
          </a:p>
        </p:txBody>
      </p:sp>
      <p:pic>
        <p:nvPicPr>
          <p:cNvPr id="7" name="Picture 6">
            <a:extLst>
              <a:ext uri="{FF2B5EF4-FFF2-40B4-BE49-F238E27FC236}">
                <a16:creationId xmlns:a16="http://schemas.microsoft.com/office/drawing/2014/main" id="{C6F314A5-091B-204E-AA5A-A75C312FB307}"/>
              </a:ext>
            </a:extLst>
          </p:cNvPr>
          <p:cNvPicPr>
            <a:picLocks noChangeAspect="1"/>
          </p:cNvPicPr>
          <p:nvPr/>
        </p:nvPicPr>
        <p:blipFill>
          <a:blip r:embed="rId2"/>
          <a:stretch>
            <a:fillRect/>
          </a:stretch>
        </p:blipFill>
        <p:spPr>
          <a:xfrm>
            <a:off x="3114906" y="3395907"/>
            <a:ext cx="5910147" cy="3323738"/>
          </a:xfrm>
          <a:prstGeom prst="rect">
            <a:avLst/>
          </a:prstGeom>
        </p:spPr>
      </p:pic>
    </p:spTree>
    <p:extLst>
      <p:ext uri="{BB962C8B-B14F-4D97-AF65-F5344CB8AC3E}">
        <p14:creationId xmlns:p14="http://schemas.microsoft.com/office/powerpoint/2010/main" val="159939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Path Generation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744199" cy="5134708"/>
          </a:xfrm>
        </p:spPr>
        <p:txBody>
          <a:bodyPr anchor="t">
            <a:normAutofit/>
          </a:bodyPr>
          <a:lstStyle/>
          <a:p>
            <a:r>
              <a:rPr lang="en-US" sz="2800" dirty="0"/>
              <a:t>The optimal path is found using Dijkstra’s algorithm to traverse the (relatively small and simple) visibility graph and find the shortest path by from the start node to the end node.</a:t>
            </a:r>
          </a:p>
          <a:p>
            <a:endParaRPr lang="en-US" sz="2800" dirty="0"/>
          </a:p>
        </p:txBody>
      </p:sp>
      <p:pic>
        <p:nvPicPr>
          <p:cNvPr id="6" name="Picture 5">
            <a:extLst>
              <a:ext uri="{FF2B5EF4-FFF2-40B4-BE49-F238E27FC236}">
                <a16:creationId xmlns:a16="http://schemas.microsoft.com/office/drawing/2014/main" id="{F995608A-7349-834B-A8FF-BEB546BE9020}"/>
              </a:ext>
            </a:extLst>
          </p:cNvPr>
          <p:cNvPicPr>
            <a:picLocks noChangeAspect="1"/>
          </p:cNvPicPr>
          <p:nvPr/>
        </p:nvPicPr>
        <p:blipFill>
          <a:blip r:embed="rId2"/>
          <a:stretch>
            <a:fillRect/>
          </a:stretch>
        </p:blipFill>
        <p:spPr>
          <a:xfrm>
            <a:off x="2439000" y="2841556"/>
            <a:ext cx="6625025" cy="3725769"/>
          </a:xfrm>
          <a:prstGeom prst="rect">
            <a:avLst/>
          </a:prstGeom>
        </p:spPr>
      </p:pic>
    </p:spTree>
    <p:extLst>
      <p:ext uri="{BB962C8B-B14F-4D97-AF65-F5344CB8AC3E}">
        <p14:creationId xmlns:p14="http://schemas.microsoft.com/office/powerpoint/2010/main" val="472337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Path Smoothing</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4711389" cy="5134708"/>
          </a:xfrm>
        </p:spPr>
        <p:txBody>
          <a:bodyPr anchor="t">
            <a:normAutofit/>
          </a:bodyPr>
          <a:lstStyle/>
          <a:p>
            <a:r>
              <a:rPr lang="en-US" sz="2800" dirty="0"/>
              <a:t>Visibility graph path often has sharp edges, which are tricky for the robot to handle</a:t>
            </a:r>
          </a:p>
          <a:p>
            <a:r>
              <a:rPr lang="en-US" sz="2800" dirty="0"/>
              <a:t>Solved by fitting B-Spline curves between the path points to smooth out the points and intersections.</a:t>
            </a:r>
          </a:p>
          <a:p>
            <a:r>
              <a:rPr lang="en-US" sz="2800" dirty="0"/>
              <a:t>Also creates a large number of points, which is necessary for pure pursuit to work.</a:t>
            </a:r>
          </a:p>
        </p:txBody>
      </p:sp>
      <p:pic>
        <p:nvPicPr>
          <p:cNvPr id="5" name="Picture 4">
            <a:extLst>
              <a:ext uri="{FF2B5EF4-FFF2-40B4-BE49-F238E27FC236}">
                <a16:creationId xmlns:a16="http://schemas.microsoft.com/office/drawing/2014/main" id="{52C83BA6-3292-3D42-B246-658D56787B17}"/>
              </a:ext>
            </a:extLst>
          </p:cNvPr>
          <p:cNvPicPr>
            <a:picLocks noChangeAspect="1"/>
          </p:cNvPicPr>
          <p:nvPr/>
        </p:nvPicPr>
        <p:blipFill>
          <a:blip r:embed="rId2"/>
          <a:stretch>
            <a:fillRect/>
          </a:stretch>
        </p:blipFill>
        <p:spPr>
          <a:xfrm>
            <a:off x="5397190" y="1371600"/>
            <a:ext cx="6645866" cy="4594784"/>
          </a:xfrm>
          <a:prstGeom prst="rect">
            <a:avLst/>
          </a:prstGeom>
        </p:spPr>
      </p:pic>
    </p:spTree>
    <p:extLst>
      <p:ext uri="{BB962C8B-B14F-4D97-AF65-F5344CB8AC3E}">
        <p14:creationId xmlns:p14="http://schemas.microsoft.com/office/powerpoint/2010/main" val="1001938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Path Following</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2" y="1371600"/>
            <a:ext cx="8210908" cy="4226312"/>
          </a:xfrm>
        </p:spPr>
        <p:txBody>
          <a:bodyPr anchor="t">
            <a:normAutofit lnSpcReduction="10000"/>
          </a:bodyPr>
          <a:lstStyle/>
          <a:p>
            <a:r>
              <a:rPr lang="en-US" sz="2800" dirty="0"/>
              <a:t>Pure pursuit algorithm is used for path following</a:t>
            </a:r>
          </a:p>
          <a:p>
            <a:r>
              <a:rPr lang="en-US" sz="2800" dirty="0"/>
              <a:t>At every point, robot picks a lookahead point (certain distance ahead on the curve)</a:t>
            </a:r>
          </a:p>
          <a:p>
            <a:r>
              <a:rPr lang="en-US" sz="2800" dirty="0"/>
              <a:t>Create an arc from robot position to lookahead point and follow that arc (curvature + velocity -&gt; left wheel + right wheel)</a:t>
            </a:r>
          </a:p>
          <a:p>
            <a:r>
              <a:rPr lang="en-US" sz="2800" dirty="0"/>
              <a:t>Allows smooth, constantly-correcting path following</a:t>
            </a:r>
          </a:p>
          <a:p>
            <a:r>
              <a:rPr lang="en-US" sz="2800" dirty="0"/>
              <a:t>Limited by robot’s dynamics, which is not an issue for the lightweight, rapidly-accelerating Hamster robot</a:t>
            </a:r>
          </a:p>
        </p:txBody>
      </p:sp>
      <p:pic>
        <p:nvPicPr>
          <p:cNvPr id="5" name="Picture 4">
            <a:extLst>
              <a:ext uri="{FF2B5EF4-FFF2-40B4-BE49-F238E27FC236}">
                <a16:creationId xmlns:a16="http://schemas.microsoft.com/office/drawing/2014/main" id="{5E1A28F8-BE22-9545-AEAB-7D7B475D155D}"/>
              </a:ext>
            </a:extLst>
          </p:cNvPr>
          <p:cNvPicPr>
            <a:picLocks noChangeAspect="1"/>
          </p:cNvPicPr>
          <p:nvPr/>
        </p:nvPicPr>
        <p:blipFill>
          <a:blip r:embed="rId2"/>
          <a:stretch>
            <a:fillRect/>
          </a:stretch>
        </p:blipFill>
        <p:spPr>
          <a:xfrm>
            <a:off x="2715322" y="5488385"/>
            <a:ext cx="3791978" cy="1231956"/>
          </a:xfrm>
          <a:prstGeom prst="rect">
            <a:avLst/>
          </a:prstGeom>
        </p:spPr>
      </p:pic>
      <p:pic>
        <p:nvPicPr>
          <p:cNvPr id="7" name="Picture 6">
            <a:extLst>
              <a:ext uri="{FF2B5EF4-FFF2-40B4-BE49-F238E27FC236}">
                <a16:creationId xmlns:a16="http://schemas.microsoft.com/office/drawing/2014/main" id="{4CF54A24-4BFF-7F41-A679-49DD46258FC7}"/>
              </a:ext>
            </a:extLst>
          </p:cNvPr>
          <p:cNvPicPr>
            <a:picLocks noChangeAspect="1"/>
          </p:cNvPicPr>
          <p:nvPr/>
        </p:nvPicPr>
        <p:blipFill>
          <a:blip r:embed="rId3"/>
          <a:stretch>
            <a:fillRect/>
          </a:stretch>
        </p:blipFill>
        <p:spPr>
          <a:xfrm>
            <a:off x="8841416" y="4585009"/>
            <a:ext cx="3225398" cy="2025805"/>
          </a:xfrm>
          <a:prstGeom prst="rect">
            <a:avLst/>
          </a:prstGeom>
        </p:spPr>
      </p:pic>
      <p:pic>
        <p:nvPicPr>
          <p:cNvPr id="9" name="Picture 8">
            <a:extLst>
              <a:ext uri="{FF2B5EF4-FFF2-40B4-BE49-F238E27FC236}">
                <a16:creationId xmlns:a16="http://schemas.microsoft.com/office/drawing/2014/main" id="{0455FD15-2B1B-324B-A4D2-1A01B3CFC053}"/>
              </a:ext>
            </a:extLst>
          </p:cNvPr>
          <p:cNvPicPr>
            <a:picLocks noChangeAspect="1"/>
          </p:cNvPicPr>
          <p:nvPr/>
        </p:nvPicPr>
        <p:blipFill>
          <a:blip r:embed="rId4"/>
          <a:stretch>
            <a:fillRect/>
          </a:stretch>
        </p:blipFill>
        <p:spPr>
          <a:xfrm>
            <a:off x="9631868" y="1561137"/>
            <a:ext cx="1644495" cy="2834336"/>
          </a:xfrm>
          <a:prstGeom prst="rect">
            <a:avLst/>
          </a:prstGeom>
        </p:spPr>
      </p:pic>
    </p:spTree>
    <p:extLst>
      <p:ext uri="{BB962C8B-B14F-4D97-AF65-F5344CB8AC3E}">
        <p14:creationId xmlns:p14="http://schemas.microsoft.com/office/powerpoint/2010/main" val="4025346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Automatic Replanning</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8881945" cy="5134708"/>
          </a:xfrm>
        </p:spPr>
        <p:txBody>
          <a:bodyPr anchor="t">
            <a:normAutofit/>
          </a:bodyPr>
          <a:lstStyle/>
          <a:p>
            <a:r>
              <a:rPr lang="en-US" sz="2800" dirty="0"/>
              <a:t>Obstacle detection run repeatedly in its own thread</a:t>
            </a:r>
          </a:p>
          <a:p>
            <a:r>
              <a:rPr lang="en-US" sz="2800" dirty="0"/>
              <a:t>Detects obstacle changes by detecting high MSE between previous and current obstacles (or addition/removal of obstacles)</a:t>
            </a:r>
          </a:p>
          <a:p>
            <a:r>
              <a:rPr lang="en-US" sz="2800" dirty="0"/>
              <a:t>Path is reset and replanned when new obstacles detected</a:t>
            </a:r>
          </a:p>
          <a:p>
            <a:r>
              <a:rPr lang="en-US" sz="2800" dirty="0"/>
              <a:t>Path is reset and replanned from robot’s position if the path-following error (distance to lookahead) is very high</a:t>
            </a:r>
          </a:p>
          <a:p>
            <a:r>
              <a:rPr lang="en-US" sz="2800" dirty="0"/>
              <a:t>Proportional controller used to rotate robot to align with path at the beginning</a:t>
            </a:r>
          </a:p>
          <a:p>
            <a:endParaRPr lang="en-US" sz="2800" dirty="0"/>
          </a:p>
        </p:txBody>
      </p:sp>
      <p:pic>
        <p:nvPicPr>
          <p:cNvPr id="5" name="Picture 4">
            <a:extLst>
              <a:ext uri="{FF2B5EF4-FFF2-40B4-BE49-F238E27FC236}">
                <a16:creationId xmlns:a16="http://schemas.microsoft.com/office/drawing/2014/main" id="{B026D3AE-277E-F246-AC70-70493C25A7C9}"/>
              </a:ext>
            </a:extLst>
          </p:cNvPr>
          <p:cNvPicPr>
            <a:picLocks noChangeAspect="1"/>
          </p:cNvPicPr>
          <p:nvPr/>
        </p:nvPicPr>
        <p:blipFill>
          <a:blip r:embed="rId2"/>
          <a:stretch>
            <a:fillRect/>
          </a:stretch>
        </p:blipFill>
        <p:spPr>
          <a:xfrm>
            <a:off x="9630473" y="1371601"/>
            <a:ext cx="2450016" cy="675866"/>
          </a:xfrm>
          <a:prstGeom prst="rect">
            <a:avLst/>
          </a:prstGeom>
        </p:spPr>
      </p:pic>
      <p:pic>
        <p:nvPicPr>
          <p:cNvPr id="7" name="Picture 6">
            <a:extLst>
              <a:ext uri="{FF2B5EF4-FFF2-40B4-BE49-F238E27FC236}">
                <a16:creationId xmlns:a16="http://schemas.microsoft.com/office/drawing/2014/main" id="{90A42974-E375-C24E-8032-E6517EFF4312}"/>
              </a:ext>
            </a:extLst>
          </p:cNvPr>
          <p:cNvPicPr>
            <a:picLocks noChangeAspect="1"/>
          </p:cNvPicPr>
          <p:nvPr/>
        </p:nvPicPr>
        <p:blipFill>
          <a:blip r:embed="rId3"/>
          <a:stretch>
            <a:fillRect/>
          </a:stretch>
        </p:blipFill>
        <p:spPr>
          <a:xfrm>
            <a:off x="9630473" y="5050244"/>
            <a:ext cx="2450016" cy="759041"/>
          </a:xfrm>
          <a:prstGeom prst="rect">
            <a:avLst/>
          </a:prstGeom>
        </p:spPr>
      </p:pic>
    </p:spTree>
    <p:extLst>
      <p:ext uri="{BB962C8B-B14F-4D97-AF65-F5344CB8AC3E}">
        <p14:creationId xmlns:p14="http://schemas.microsoft.com/office/powerpoint/2010/main" val="3887201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Rendering / UI</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6220521" cy="5134708"/>
          </a:xfrm>
        </p:spPr>
        <p:txBody>
          <a:bodyPr anchor="t">
            <a:normAutofit/>
          </a:bodyPr>
          <a:lstStyle/>
          <a:p>
            <a:r>
              <a:rPr lang="en-US" sz="2800" dirty="0"/>
              <a:t>Simple Tkinter UI</a:t>
            </a:r>
          </a:p>
          <a:p>
            <a:r>
              <a:rPr lang="en-US" sz="2800" dirty="0"/>
              <a:t>Map (bottom half) rendered using OpenCV drawing points, lines, etc.</a:t>
            </a:r>
          </a:p>
          <a:p>
            <a:r>
              <a:rPr lang="en-US" sz="2800" dirty="0"/>
              <a:t>Perspective transform used to project onto the actual image (top half)</a:t>
            </a:r>
          </a:p>
          <a:p>
            <a:r>
              <a:rPr lang="en-US" sz="2800" dirty="0"/>
              <a:t>Click anywhere on map to set as new goal point</a:t>
            </a:r>
          </a:p>
        </p:txBody>
      </p:sp>
      <p:pic>
        <p:nvPicPr>
          <p:cNvPr id="5" name="Picture 4">
            <a:extLst>
              <a:ext uri="{FF2B5EF4-FFF2-40B4-BE49-F238E27FC236}">
                <a16:creationId xmlns:a16="http://schemas.microsoft.com/office/drawing/2014/main" id="{BD799D5C-C169-AD42-9ECE-993E507FD51F}"/>
              </a:ext>
            </a:extLst>
          </p:cNvPr>
          <p:cNvPicPr>
            <a:picLocks noChangeAspect="1"/>
          </p:cNvPicPr>
          <p:nvPr/>
        </p:nvPicPr>
        <p:blipFill>
          <a:blip r:embed="rId2"/>
          <a:stretch>
            <a:fillRect/>
          </a:stretch>
        </p:blipFill>
        <p:spPr>
          <a:xfrm>
            <a:off x="6771501" y="884663"/>
            <a:ext cx="5472966" cy="6067443"/>
          </a:xfrm>
          <a:prstGeom prst="rect">
            <a:avLst/>
          </a:prstGeom>
        </p:spPr>
      </p:pic>
    </p:spTree>
    <p:extLst>
      <p:ext uri="{BB962C8B-B14F-4D97-AF65-F5344CB8AC3E}">
        <p14:creationId xmlns:p14="http://schemas.microsoft.com/office/powerpoint/2010/main" val="172234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Solution Overview</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131425" cy="5134708"/>
          </a:xfrm>
        </p:spPr>
        <p:txBody>
          <a:bodyPr anchor="t">
            <a:normAutofit/>
          </a:bodyPr>
          <a:lstStyle/>
          <a:p>
            <a:r>
              <a:rPr lang="en-US" sz="2800" dirty="0"/>
              <a:t>This includes several different components:</a:t>
            </a:r>
          </a:p>
          <a:p>
            <a:pPr lvl="1"/>
            <a:r>
              <a:rPr lang="en-US" sz="2400" dirty="0"/>
              <a:t>Robot localization</a:t>
            </a:r>
          </a:p>
          <a:p>
            <a:pPr lvl="1"/>
            <a:r>
              <a:rPr lang="en-US" sz="2400" dirty="0"/>
              <a:t>Obstacle detection</a:t>
            </a:r>
          </a:p>
          <a:p>
            <a:pPr lvl="1"/>
            <a:r>
              <a:rPr lang="en-US" sz="2400" dirty="0"/>
              <a:t>Configuration space</a:t>
            </a:r>
          </a:p>
          <a:p>
            <a:pPr lvl="1"/>
            <a:r>
              <a:rPr lang="en-US" sz="2400" dirty="0"/>
              <a:t>Roadmap creation</a:t>
            </a:r>
          </a:p>
          <a:p>
            <a:pPr lvl="1"/>
            <a:r>
              <a:rPr lang="en-US" sz="2400" dirty="0"/>
              <a:t>Path generation</a:t>
            </a:r>
          </a:p>
          <a:p>
            <a:pPr lvl="1"/>
            <a:r>
              <a:rPr lang="en-US" sz="2400" dirty="0"/>
              <a:t>Path smoothing</a:t>
            </a:r>
          </a:p>
          <a:p>
            <a:pPr lvl="1"/>
            <a:r>
              <a:rPr lang="en-US" sz="2400" dirty="0"/>
              <a:t>Path following</a:t>
            </a:r>
          </a:p>
          <a:p>
            <a:pPr lvl="1"/>
            <a:r>
              <a:rPr lang="en-US" sz="2400" dirty="0"/>
              <a:t>Automatic replanning</a:t>
            </a:r>
          </a:p>
          <a:p>
            <a:pPr lvl="1"/>
            <a:r>
              <a:rPr lang="en-US" sz="2400" dirty="0"/>
              <a:t>Rendering / UI</a:t>
            </a:r>
          </a:p>
        </p:txBody>
      </p:sp>
    </p:spTree>
    <p:extLst>
      <p:ext uri="{BB962C8B-B14F-4D97-AF65-F5344CB8AC3E}">
        <p14:creationId xmlns:p14="http://schemas.microsoft.com/office/powerpoint/2010/main" val="2703625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Sensors and Actuators Used</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131425" cy="5134708"/>
          </a:xfrm>
        </p:spPr>
        <p:txBody>
          <a:bodyPr anchor="t">
            <a:normAutofit/>
          </a:bodyPr>
          <a:lstStyle/>
          <a:p>
            <a:r>
              <a:rPr lang="en-US" sz="2800" dirty="0"/>
              <a:t>The main sensor used in this project was a single USB camera </a:t>
            </a:r>
            <a:r>
              <a:rPr lang="en-US" sz="2600" dirty="0"/>
              <a:t>(the specific camera was a 1080p 30fps Logitech C615)</a:t>
            </a:r>
          </a:p>
          <a:p>
            <a:pPr lvl="1"/>
            <a:r>
              <a:rPr lang="en-US" sz="2400" dirty="0"/>
              <a:t>The reason for this is because a camera can provide a large amount of data while being cost-effective (it is even used frequently for real-world uses like self-driving cars)</a:t>
            </a:r>
          </a:p>
          <a:p>
            <a:r>
              <a:rPr lang="en-US" sz="2600" dirty="0"/>
              <a:t>This camera was used to detect the position of the robot and position/size of the obstacles.</a:t>
            </a:r>
          </a:p>
          <a:p>
            <a:r>
              <a:rPr lang="en-US" sz="2600" dirty="0"/>
              <a:t>The controller controlled the left and right wheel speeds (relative to voltage), which allowed it to consistently control the curvature of the robot’s movement</a:t>
            </a:r>
          </a:p>
          <a:p>
            <a:endParaRPr lang="en-US" sz="2600" dirty="0"/>
          </a:p>
        </p:txBody>
      </p:sp>
      <p:pic>
        <p:nvPicPr>
          <p:cNvPr id="5" name="Picture 4">
            <a:extLst>
              <a:ext uri="{FF2B5EF4-FFF2-40B4-BE49-F238E27FC236}">
                <a16:creationId xmlns:a16="http://schemas.microsoft.com/office/drawing/2014/main" id="{4CE0A1A0-EE1D-0E48-8B8A-1719AD18D50E}"/>
              </a:ext>
            </a:extLst>
          </p:cNvPr>
          <p:cNvPicPr>
            <a:picLocks noChangeAspect="1"/>
          </p:cNvPicPr>
          <p:nvPr/>
        </p:nvPicPr>
        <p:blipFill>
          <a:blip r:embed="rId2"/>
          <a:stretch>
            <a:fillRect/>
          </a:stretch>
        </p:blipFill>
        <p:spPr>
          <a:xfrm>
            <a:off x="9302751" y="4914900"/>
            <a:ext cx="3028950" cy="2019300"/>
          </a:xfrm>
          <a:prstGeom prst="rect">
            <a:avLst/>
          </a:prstGeom>
        </p:spPr>
      </p:pic>
      <p:pic>
        <p:nvPicPr>
          <p:cNvPr id="7" name="Picture 6">
            <a:extLst>
              <a:ext uri="{FF2B5EF4-FFF2-40B4-BE49-F238E27FC236}">
                <a16:creationId xmlns:a16="http://schemas.microsoft.com/office/drawing/2014/main" id="{B58D2C9A-8718-0841-9DA1-F0520ACB15D4}"/>
              </a:ext>
            </a:extLst>
          </p:cNvPr>
          <p:cNvPicPr>
            <a:picLocks noChangeAspect="1"/>
          </p:cNvPicPr>
          <p:nvPr/>
        </p:nvPicPr>
        <p:blipFill rotWithShape="1">
          <a:blip r:embed="rId3"/>
          <a:srcRect t="15962" b="16902"/>
          <a:stretch/>
        </p:blipFill>
        <p:spPr>
          <a:xfrm>
            <a:off x="9933306" y="3139542"/>
            <a:ext cx="1767840" cy="1186859"/>
          </a:xfrm>
          <a:prstGeom prst="rect">
            <a:avLst/>
          </a:prstGeom>
        </p:spPr>
      </p:pic>
    </p:spTree>
    <p:extLst>
      <p:ext uri="{BB962C8B-B14F-4D97-AF65-F5344CB8AC3E}">
        <p14:creationId xmlns:p14="http://schemas.microsoft.com/office/powerpoint/2010/main" val="992656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636623" cy="782516"/>
          </a:xfrm>
        </p:spPr>
        <p:txBody>
          <a:bodyPr>
            <a:normAutofit/>
          </a:bodyPr>
          <a:lstStyle/>
          <a:p>
            <a:r>
              <a:rPr lang="en-US" sz="4000" cap="none" dirty="0"/>
              <a:t>How the Camera Sees the World </a:t>
            </a:r>
            <a:r>
              <a:rPr lang="en-US" sz="4000" cap="none"/>
              <a:t>(Pinhole Model)</a:t>
            </a:r>
            <a:endParaRPr lang="en-US" sz="4000" cap="none" dirty="0"/>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131425" cy="4815840"/>
          </a:xfrm>
        </p:spPr>
        <p:txBody>
          <a:bodyPr anchor="t">
            <a:normAutofit fontScale="92500" lnSpcReduction="10000"/>
          </a:bodyPr>
          <a:lstStyle/>
          <a:p>
            <a:r>
              <a:rPr lang="en-US" sz="2800" dirty="0"/>
              <a:t>Although our world is three dimensional, a camera only sees a single perspective of the world, and outputs a 2D image.</a:t>
            </a:r>
          </a:p>
          <a:p>
            <a:r>
              <a:rPr lang="en-US" sz="2800" dirty="0"/>
              <a:t>Reliable robot control requires measurements in real-world units, not camera pixels</a:t>
            </a:r>
          </a:p>
          <a:p>
            <a:r>
              <a:rPr lang="en-US" sz="2800" dirty="0"/>
              <a:t>The camera is calibrated by taking many pictures of a known pattern (often black-and-white grid pattern) and using these to calculate focal length, image center, and distortion coefficients</a:t>
            </a:r>
          </a:p>
          <a:p>
            <a:r>
              <a:rPr lang="en-US" sz="2800" dirty="0"/>
              <a:t>These values (and the following equation) can then be used to undistort the image and map points from image to world space</a:t>
            </a:r>
          </a:p>
          <a:p>
            <a:endParaRPr lang="en-US" sz="2800" dirty="0"/>
          </a:p>
          <a:p>
            <a:pPr marL="0" indent="0">
              <a:buNone/>
            </a:pPr>
            <a:r>
              <a:rPr lang="en-US" sz="2800" dirty="0"/>
              <a:t> </a:t>
            </a:r>
          </a:p>
        </p:txBody>
      </p:sp>
      <p:pic>
        <p:nvPicPr>
          <p:cNvPr id="5" name="Picture 4">
            <a:extLst>
              <a:ext uri="{FF2B5EF4-FFF2-40B4-BE49-F238E27FC236}">
                <a16:creationId xmlns:a16="http://schemas.microsoft.com/office/drawing/2014/main" id="{46678142-46ED-EF44-AF4A-86031DF63F62}"/>
              </a:ext>
            </a:extLst>
          </p:cNvPr>
          <p:cNvPicPr>
            <a:picLocks noChangeAspect="1"/>
          </p:cNvPicPr>
          <p:nvPr/>
        </p:nvPicPr>
        <p:blipFill>
          <a:blip r:embed="rId2"/>
          <a:stretch>
            <a:fillRect/>
          </a:stretch>
        </p:blipFill>
        <p:spPr>
          <a:xfrm>
            <a:off x="1027879" y="5158292"/>
            <a:ext cx="4975472" cy="1458107"/>
          </a:xfrm>
          <a:prstGeom prst="rect">
            <a:avLst/>
          </a:prstGeom>
        </p:spPr>
      </p:pic>
      <p:pic>
        <p:nvPicPr>
          <p:cNvPr id="7" name="Picture 6">
            <a:extLst>
              <a:ext uri="{FF2B5EF4-FFF2-40B4-BE49-F238E27FC236}">
                <a16:creationId xmlns:a16="http://schemas.microsoft.com/office/drawing/2014/main" id="{08AE20E7-A184-3F4D-8370-94FFEC85BD82}"/>
              </a:ext>
            </a:extLst>
          </p:cNvPr>
          <p:cNvPicPr>
            <a:picLocks noChangeAspect="1"/>
          </p:cNvPicPr>
          <p:nvPr/>
        </p:nvPicPr>
        <p:blipFill rotWithShape="1">
          <a:blip r:embed="rId3"/>
          <a:srcRect l="19635" t="9559" r="3228" b="10845"/>
          <a:stretch/>
        </p:blipFill>
        <p:spPr>
          <a:xfrm>
            <a:off x="8404861" y="4720348"/>
            <a:ext cx="3424946" cy="1987939"/>
          </a:xfrm>
          <a:prstGeom prst="rect">
            <a:avLst/>
          </a:prstGeom>
        </p:spPr>
      </p:pic>
    </p:spTree>
    <p:extLst>
      <p:ext uri="{BB962C8B-B14F-4D97-AF65-F5344CB8AC3E}">
        <p14:creationId xmlns:p14="http://schemas.microsoft.com/office/powerpoint/2010/main" val="4075029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97C5F-D52D-634A-9F22-4CCAD8E733D4}"/>
              </a:ext>
            </a:extLst>
          </p:cNvPr>
          <p:cNvSpPr>
            <a:spLocks noGrp="1"/>
          </p:cNvSpPr>
          <p:nvPr>
            <p:ph type="title"/>
          </p:nvPr>
        </p:nvSpPr>
        <p:spPr>
          <a:xfrm>
            <a:off x="0" y="0"/>
            <a:ext cx="12192000" cy="6858000"/>
          </a:xfrm>
        </p:spPr>
        <p:txBody>
          <a:bodyPr anchor="ctr">
            <a:normAutofit/>
          </a:bodyPr>
          <a:lstStyle/>
          <a:p>
            <a:pPr algn="ctr"/>
            <a:r>
              <a:rPr lang="en-US" sz="4800" cap="none" dirty="0"/>
              <a:t>Implementation Details</a:t>
            </a:r>
          </a:p>
        </p:txBody>
      </p:sp>
    </p:spTree>
    <p:extLst>
      <p:ext uri="{BB962C8B-B14F-4D97-AF65-F5344CB8AC3E}">
        <p14:creationId xmlns:p14="http://schemas.microsoft.com/office/powerpoint/2010/main" val="401688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Robot Localization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131425" cy="4982135"/>
          </a:xfrm>
        </p:spPr>
        <p:txBody>
          <a:bodyPr anchor="t">
            <a:normAutofit/>
          </a:bodyPr>
          <a:lstStyle/>
          <a:p>
            <a:r>
              <a:rPr lang="en-US" sz="2800" dirty="0"/>
              <a:t>Two ways of robot localization (position/orientation tracking):</a:t>
            </a:r>
          </a:p>
          <a:p>
            <a:pPr lvl="1"/>
            <a:r>
              <a:rPr lang="en-US" sz="2600" dirty="0"/>
              <a:t>Inside-out (or odometry-based): Encoders, gyroscopes, landmarks, the environment, etc. (all sensors on robot)</a:t>
            </a:r>
          </a:p>
          <a:p>
            <a:pPr lvl="1"/>
            <a:r>
              <a:rPr lang="en-US" sz="2600" dirty="0"/>
              <a:t>Outside-in (global localization): Requires external sensor to track the robot’s position but has no accumulation of drift.</a:t>
            </a:r>
          </a:p>
          <a:p>
            <a:r>
              <a:rPr lang="en-US" sz="2800" dirty="0"/>
              <a:t>Due to the limited sensors on the Hamster (no encoders, no camera, etc.), this project uses outside-in localization with a single camera (mounted directly above the Hamster and looking down).</a:t>
            </a:r>
          </a:p>
          <a:p>
            <a:r>
              <a:rPr lang="en-US" sz="2800" dirty="0"/>
              <a:t>Tracking done using </a:t>
            </a:r>
            <a:r>
              <a:rPr lang="en-US" sz="2800" dirty="0" err="1"/>
              <a:t>ArUco</a:t>
            </a:r>
            <a:r>
              <a:rPr lang="en-US" sz="2800" dirty="0"/>
              <a:t>-style unique markers</a:t>
            </a:r>
          </a:p>
          <a:p>
            <a:endParaRPr lang="en-US" sz="2800" dirty="0"/>
          </a:p>
          <a:p>
            <a:endParaRPr lang="en-US" sz="2800" dirty="0"/>
          </a:p>
        </p:txBody>
      </p:sp>
      <p:pic>
        <p:nvPicPr>
          <p:cNvPr id="5" name="Picture 4">
            <a:extLst>
              <a:ext uri="{FF2B5EF4-FFF2-40B4-BE49-F238E27FC236}">
                <a16:creationId xmlns:a16="http://schemas.microsoft.com/office/drawing/2014/main" id="{AEC0FED3-BB2A-484E-BC27-B7D4ACE7BFEF}"/>
              </a:ext>
            </a:extLst>
          </p:cNvPr>
          <p:cNvPicPr>
            <a:picLocks noChangeAspect="1"/>
          </p:cNvPicPr>
          <p:nvPr/>
        </p:nvPicPr>
        <p:blipFill>
          <a:blip r:embed="rId2"/>
          <a:stretch>
            <a:fillRect/>
          </a:stretch>
        </p:blipFill>
        <p:spPr>
          <a:xfrm>
            <a:off x="1701801" y="5815314"/>
            <a:ext cx="830728" cy="83072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AF38681-DC5A-E342-8D5A-29170B06E3E1}"/>
              </a:ext>
            </a:extLst>
          </p:cNvPr>
          <p:cNvPicPr>
            <a:picLocks noChangeAspect="1"/>
          </p:cNvPicPr>
          <p:nvPr/>
        </p:nvPicPr>
        <p:blipFill>
          <a:blip r:embed="rId3"/>
          <a:stretch>
            <a:fillRect/>
          </a:stretch>
        </p:blipFill>
        <p:spPr>
          <a:xfrm>
            <a:off x="6253405" y="5818115"/>
            <a:ext cx="834558" cy="83455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C7F5DBDA-420D-2346-8FED-85AB0F5B49BF}"/>
              </a:ext>
            </a:extLst>
          </p:cNvPr>
          <p:cNvPicPr>
            <a:picLocks noChangeAspect="1"/>
          </p:cNvPicPr>
          <p:nvPr/>
        </p:nvPicPr>
        <p:blipFill>
          <a:blip r:embed="rId4"/>
          <a:stretch>
            <a:fillRect/>
          </a:stretch>
        </p:blipFill>
        <p:spPr>
          <a:xfrm>
            <a:off x="5120407" y="5824747"/>
            <a:ext cx="827926" cy="827926"/>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3293CB5A-3531-954D-B796-E04C6D7EAABF}"/>
              </a:ext>
            </a:extLst>
          </p:cNvPr>
          <p:cNvPicPr>
            <a:picLocks noChangeAspect="1"/>
          </p:cNvPicPr>
          <p:nvPr/>
        </p:nvPicPr>
        <p:blipFill>
          <a:blip r:embed="rId5"/>
          <a:stretch>
            <a:fillRect/>
          </a:stretch>
        </p:blipFill>
        <p:spPr>
          <a:xfrm>
            <a:off x="3980872" y="5818210"/>
            <a:ext cx="834463" cy="83446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29AEDD77-3473-604B-BBEF-2441BE2E8A12}"/>
              </a:ext>
            </a:extLst>
          </p:cNvPr>
          <p:cNvPicPr>
            <a:picLocks noChangeAspect="1"/>
          </p:cNvPicPr>
          <p:nvPr/>
        </p:nvPicPr>
        <p:blipFill>
          <a:blip r:embed="rId6"/>
          <a:stretch>
            <a:fillRect/>
          </a:stretch>
        </p:blipFill>
        <p:spPr>
          <a:xfrm>
            <a:off x="2841336" y="5815314"/>
            <a:ext cx="830728" cy="830728"/>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0315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Robot Localization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8834717" cy="5134708"/>
          </a:xfrm>
        </p:spPr>
        <p:txBody>
          <a:bodyPr anchor="t">
            <a:normAutofit/>
          </a:bodyPr>
          <a:lstStyle/>
          <a:p>
            <a:r>
              <a:rPr lang="en-US" sz="2800" dirty="0"/>
              <a:t>Marker detection process includes several steps:</a:t>
            </a:r>
          </a:p>
          <a:p>
            <a:pPr lvl="1"/>
            <a:r>
              <a:rPr lang="en-US" sz="2600" dirty="0"/>
              <a:t>Adaptive thresholding (converting image from RGB colors to black-and-white)</a:t>
            </a:r>
          </a:p>
          <a:p>
            <a:pPr lvl="1"/>
            <a:r>
              <a:rPr lang="en-US" sz="2600" dirty="0"/>
              <a:t>Contour detection (contours are the “edges” in an image)</a:t>
            </a:r>
          </a:p>
          <a:p>
            <a:pPr lvl="1"/>
            <a:r>
              <a:rPr lang="en-US" sz="2600" dirty="0"/>
              <a:t>Contour filtering (distance between contours and contour size/shape)</a:t>
            </a:r>
          </a:p>
          <a:p>
            <a:pPr lvl="1"/>
            <a:r>
              <a:rPr lang="en-US" sz="2600" dirty="0"/>
              <a:t>Position and orientation calculation (pinhole camera model and contour points)</a:t>
            </a:r>
          </a:p>
          <a:p>
            <a:pPr lvl="1"/>
            <a:r>
              <a:rPr lang="en-US" sz="2600" dirty="0"/>
              <a:t>Marker identification (check each potential grid location for black or white – encoded in binary)</a:t>
            </a:r>
          </a:p>
        </p:txBody>
      </p:sp>
      <p:pic>
        <p:nvPicPr>
          <p:cNvPr id="5" name="Picture 4">
            <a:extLst>
              <a:ext uri="{FF2B5EF4-FFF2-40B4-BE49-F238E27FC236}">
                <a16:creationId xmlns:a16="http://schemas.microsoft.com/office/drawing/2014/main" id="{F25394D9-37C3-9F4F-8EDA-82518AEE7547}"/>
              </a:ext>
            </a:extLst>
          </p:cNvPr>
          <p:cNvPicPr>
            <a:picLocks noChangeAspect="1"/>
          </p:cNvPicPr>
          <p:nvPr/>
        </p:nvPicPr>
        <p:blipFill>
          <a:blip r:embed="rId2"/>
          <a:stretch>
            <a:fillRect/>
          </a:stretch>
        </p:blipFill>
        <p:spPr>
          <a:xfrm>
            <a:off x="9570284" y="1241102"/>
            <a:ext cx="2249394" cy="2142280"/>
          </a:xfrm>
          <a:prstGeom prst="rect">
            <a:avLst/>
          </a:prstGeom>
        </p:spPr>
      </p:pic>
      <p:pic>
        <p:nvPicPr>
          <p:cNvPr id="7" name="Picture 6">
            <a:extLst>
              <a:ext uri="{FF2B5EF4-FFF2-40B4-BE49-F238E27FC236}">
                <a16:creationId xmlns:a16="http://schemas.microsoft.com/office/drawing/2014/main" id="{190E7B67-A2F3-3A43-95AA-20862FBB469F}"/>
              </a:ext>
            </a:extLst>
          </p:cNvPr>
          <p:cNvPicPr>
            <a:picLocks noChangeAspect="1"/>
          </p:cNvPicPr>
          <p:nvPr/>
        </p:nvPicPr>
        <p:blipFill>
          <a:blip r:embed="rId3"/>
          <a:stretch>
            <a:fillRect/>
          </a:stretch>
        </p:blipFill>
        <p:spPr>
          <a:xfrm>
            <a:off x="9460006" y="3774381"/>
            <a:ext cx="2266020" cy="2146980"/>
          </a:xfrm>
          <a:prstGeom prst="rect">
            <a:avLst/>
          </a:prstGeom>
        </p:spPr>
      </p:pic>
    </p:spTree>
    <p:extLst>
      <p:ext uri="{BB962C8B-B14F-4D97-AF65-F5344CB8AC3E}">
        <p14:creationId xmlns:p14="http://schemas.microsoft.com/office/powerpoint/2010/main" val="443476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C5BE-1D47-9D44-8AC0-D74E5B96A961}"/>
              </a:ext>
            </a:extLst>
          </p:cNvPr>
          <p:cNvSpPr>
            <a:spLocks noGrp="1"/>
          </p:cNvSpPr>
          <p:nvPr>
            <p:ph type="title"/>
          </p:nvPr>
        </p:nvSpPr>
        <p:spPr>
          <a:xfrm>
            <a:off x="685801" y="290146"/>
            <a:ext cx="10131425" cy="782516"/>
          </a:xfrm>
        </p:spPr>
        <p:txBody>
          <a:bodyPr>
            <a:normAutofit/>
          </a:bodyPr>
          <a:lstStyle/>
          <a:p>
            <a:r>
              <a:rPr lang="en-US" sz="4000" cap="none" dirty="0"/>
              <a:t>Robot Localization</a:t>
            </a:r>
          </a:p>
        </p:txBody>
      </p:sp>
      <p:sp>
        <p:nvSpPr>
          <p:cNvPr id="3" name="Content Placeholder 2">
            <a:extLst>
              <a:ext uri="{FF2B5EF4-FFF2-40B4-BE49-F238E27FC236}">
                <a16:creationId xmlns:a16="http://schemas.microsoft.com/office/drawing/2014/main" id="{E290FCFD-DA81-B34B-B225-A934CE3B07AF}"/>
              </a:ext>
            </a:extLst>
          </p:cNvPr>
          <p:cNvSpPr>
            <a:spLocks noGrp="1"/>
          </p:cNvSpPr>
          <p:nvPr>
            <p:ph idx="1"/>
          </p:nvPr>
        </p:nvSpPr>
        <p:spPr>
          <a:xfrm>
            <a:off x="685801" y="1371600"/>
            <a:ext cx="10858499" cy="5134708"/>
          </a:xfrm>
        </p:spPr>
        <p:txBody>
          <a:bodyPr anchor="t">
            <a:normAutofit/>
          </a:bodyPr>
          <a:lstStyle/>
          <a:p>
            <a:r>
              <a:rPr lang="en-US" sz="2600" dirty="0"/>
              <a:t>The workspace for the robot has one marker on each corner</a:t>
            </a:r>
          </a:p>
          <a:p>
            <a:r>
              <a:rPr lang="en-US" sz="2600" dirty="0"/>
              <a:t>Perspective transform to convert pixel coordinates to physical position</a:t>
            </a:r>
          </a:p>
        </p:txBody>
      </p:sp>
      <p:pic>
        <p:nvPicPr>
          <p:cNvPr id="9" name="Picture 8">
            <a:extLst>
              <a:ext uri="{FF2B5EF4-FFF2-40B4-BE49-F238E27FC236}">
                <a16:creationId xmlns:a16="http://schemas.microsoft.com/office/drawing/2014/main" id="{276195D6-4AFC-A04A-B910-429FF5082A5B}"/>
              </a:ext>
            </a:extLst>
          </p:cNvPr>
          <p:cNvPicPr>
            <a:picLocks noChangeAspect="1"/>
          </p:cNvPicPr>
          <p:nvPr/>
        </p:nvPicPr>
        <p:blipFill>
          <a:blip r:embed="rId2"/>
          <a:stretch>
            <a:fillRect/>
          </a:stretch>
        </p:blipFill>
        <p:spPr>
          <a:xfrm>
            <a:off x="2500313" y="2720120"/>
            <a:ext cx="6939522" cy="3903481"/>
          </a:xfrm>
          <a:prstGeom prst="rect">
            <a:avLst/>
          </a:prstGeom>
        </p:spPr>
      </p:pic>
    </p:spTree>
    <p:extLst>
      <p:ext uri="{BB962C8B-B14F-4D97-AF65-F5344CB8AC3E}">
        <p14:creationId xmlns:p14="http://schemas.microsoft.com/office/powerpoint/2010/main" val="21321588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{44A306E7-DABE-3043-8BE7-E1333D538F77}tf10001058</Template>
  <TotalTime>1266</TotalTime>
  <Words>1104</Words>
  <Application>Microsoft Macintosh PowerPoint</Application>
  <PresentationFormat>Widescreen</PresentationFormat>
  <Paragraphs>101</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Celestial</vt:lpstr>
      <vt:lpstr>Real-time Localization, planning, and avoidance</vt:lpstr>
      <vt:lpstr>Problem Statement</vt:lpstr>
      <vt:lpstr>Solution Overview</vt:lpstr>
      <vt:lpstr>Sensors and Actuators Used</vt:lpstr>
      <vt:lpstr>How the Camera Sees the World (Pinhole Model)</vt:lpstr>
      <vt:lpstr>Implementation Details</vt:lpstr>
      <vt:lpstr>Robot Localization</vt:lpstr>
      <vt:lpstr>Robot Localization</vt:lpstr>
      <vt:lpstr>Robot Localization</vt:lpstr>
      <vt:lpstr>Obstacle Detection (Computer Vision)</vt:lpstr>
      <vt:lpstr>Obstacle Detection (Computer Vision)</vt:lpstr>
      <vt:lpstr>Obstacle Detection (Computer Vision)</vt:lpstr>
      <vt:lpstr>Obstacle Detection (Computer Vision)</vt:lpstr>
      <vt:lpstr>Obstacle Detection (Computer Vision)</vt:lpstr>
      <vt:lpstr>Obstacle Detection (Computer Vision)</vt:lpstr>
      <vt:lpstr>Obstacle Detection (Computer Vision)</vt:lpstr>
      <vt:lpstr>Obstacle Detection (Computer Vision)</vt:lpstr>
      <vt:lpstr>Neural Network Obstacle Detection</vt:lpstr>
      <vt:lpstr>Neural Network Obstacle Detection</vt:lpstr>
      <vt:lpstr>Configuration Space</vt:lpstr>
      <vt:lpstr>Roadmap Creation</vt:lpstr>
      <vt:lpstr>Path Generation</vt:lpstr>
      <vt:lpstr>Path Smoothing</vt:lpstr>
      <vt:lpstr>Path Following</vt:lpstr>
      <vt:lpstr>Automatic Replanning</vt:lpstr>
      <vt:lpstr>Rendering / UI</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Anish Singhani</dc:creator>
  <cp:lastModifiedBy>Anish Singhani</cp:lastModifiedBy>
  <cp:revision>85</cp:revision>
  <cp:lastPrinted>2018-07-13T09:39:23Z</cp:lastPrinted>
  <dcterms:created xsi:type="dcterms:W3CDTF">2018-07-13T06:18:20Z</dcterms:created>
  <dcterms:modified xsi:type="dcterms:W3CDTF">2018-07-14T09:13:14Z</dcterms:modified>
</cp:coreProperties>
</file>